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2" r:id="rId1"/>
  </p:sldMasterIdLst>
  <p:notesMasterIdLst>
    <p:notesMasterId r:id="rId57"/>
  </p:notesMasterIdLst>
  <p:sldIdLst>
    <p:sldId id="257" r:id="rId2"/>
    <p:sldId id="296" r:id="rId3"/>
    <p:sldId id="313" r:id="rId4"/>
    <p:sldId id="335" r:id="rId5"/>
    <p:sldId id="354" r:id="rId6"/>
    <p:sldId id="355" r:id="rId7"/>
    <p:sldId id="356" r:id="rId8"/>
    <p:sldId id="357" r:id="rId9"/>
    <p:sldId id="359" r:id="rId10"/>
    <p:sldId id="336" r:id="rId11"/>
    <p:sldId id="337" r:id="rId12"/>
    <p:sldId id="360" r:id="rId13"/>
    <p:sldId id="362" r:id="rId14"/>
    <p:sldId id="361" r:id="rId15"/>
    <p:sldId id="338" r:id="rId16"/>
    <p:sldId id="375" r:id="rId17"/>
    <p:sldId id="365" r:id="rId18"/>
    <p:sldId id="370" r:id="rId19"/>
    <p:sldId id="316" r:id="rId20"/>
    <p:sldId id="310" r:id="rId21"/>
    <p:sldId id="314" r:id="rId22"/>
    <p:sldId id="318" r:id="rId23"/>
    <p:sldId id="363" r:id="rId24"/>
    <p:sldId id="317" r:id="rId25"/>
    <p:sldId id="315" r:id="rId26"/>
    <p:sldId id="319" r:id="rId27"/>
    <p:sldId id="320" r:id="rId28"/>
    <p:sldId id="321" r:id="rId29"/>
    <p:sldId id="364" r:id="rId30"/>
    <p:sldId id="322" r:id="rId31"/>
    <p:sldId id="323" r:id="rId32"/>
    <p:sldId id="324" r:id="rId33"/>
    <p:sldId id="325" r:id="rId34"/>
    <p:sldId id="341" r:id="rId35"/>
    <p:sldId id="340" r:id="rId36"/>
    <p:sldId id="342" r:id="rId37"/>
    <p:sldId id="330" r:id="rId38"/>
    <p:sldId id="332" r:id="rId39"/>
    <p:sldId id="343" r:id="rId40"/>
    <p:sldId id="344" r:id="rId41"/>
    <p:sldId id="346" r:id="rId42"/>
    <p:sldId id="347" r:id="rId43"/>
    <p:sldId id="348" r:id="rId44"/>
    <p:sldId id="349" r:id="rId45"/>
    <p:sldId id="351" r:id="rId46"/>
    <p:sldId id="352" r:id="rId47"/>
    <p:sldId id="350" r:id="rId48"/>
    <p:sldId id="366" r:id="rId49"/>
    <p:sldId id="367" r:id="rId50"/>
    <p:sldId id="374" r:id="rId51"/>
    <p:sldId id="373" r:id="rId52"/>
    <p:sldId id="368" r:id="rId53"/>
    <p:sldId id="369" r:id="rId54"/>
    <p:sldId id="372" r:id="rId55"/>
    <p:sldId id="339" r:id="rId5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5" autoAdjust="0"/>
    <p:restoredTop sz="94631"/>
  </p:normalViewPr>
  <p:slideViewPr>
    <p:cSldViewPr snapToGrid="0" snapToObjects="1">
      <p:cViewPr>
        <p:scale>
          <a:sx n="140" d="100"/>
          <a:sy n="140" d="100"/>
        </p:scale>
        <p:origin x="272" y="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809A9-F7A3-904B-86E8-B33FD044F13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A34E9-7BA8-9E42-8E27-8FCEDCB5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6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429" y="1369785"/>
            <a:ext cx="7768771" cy="1683657"/>
          </a:xfrm>
        </p:spPr>
        <p:txBody>
          <a:bodyPr anchor="b" anchorCtr="0"/>
          <a:lstStyle>
            <a:lvl1pPr algn="l">
              <a:defRPr>
                <a:solidFill>
                  <a:srgbClr val="76BE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429" y="3196147"/>
            <a:ext cx="7768771" cy="136921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89429" y="3153223"/>
            <a:ext cx="7768771" cy="0"/>
          </a:xfrm>
          <a:prstGeom prst="line">
            <a:avLst/>
          </a:prstGeom>
          <a:ln w="6350" cmpd="sng"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36616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429" y="1369785"/>
            <a:ext cx="7768771" cy="1683657"/>
          </a:xfrm>
        </p:spPr>
        <p:txBody>
          <a:bodyPr anchor="b" anchorCtr="0"/>
          <a:lstStyle>
            <a:lvl1pPr algn="l">
              <a:defRPr>
                <a:solidFill>
                  <a:srgbClr val="76BE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429" y="3196147"/>
            <a:ext cx="7768771" cy="136921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89429" y="3153223"/>
            <a:ext cx="7768771" cy="0"/>
          </a:xfrm>
          <a:prstGeom prst="line">
            <a:avLst/>
          </a:prstGeom>
          <a:ln w="6350" cmpd="sng"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38548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429" y="1369785"/>
            <a:ext cx="7768771" cy="1683657"/>
          </a:xfrm>
        </p:spPr>
        <p:txBody>
          <a:bodyPr anchor="b" anchorCtr="0"/>
          <a:lstStyle>
            <a:lvl1pPr algn="l">
              <a:defRPr>
                <a:solidFill>
                  <a:srgbClr val="76BE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429" y="3196147"/>
            <a:ext cx="7768771" cy="136921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89429" y="3153223"/>
            <a:ext cx="7768771" cy="0"/>
          </a:xfrm>
          <a:prstGeom prst="line">
            <a:avLst/>
          </a:prstGeom>
          <a:ln w="6350" cmpd="sng"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82217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1"/>
            <a:ext cx="8679543" cy="37709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1"/>
            <a:ext cx="8679543" cy="3770992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649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64429" y="1732625"/>
            <a:ext cx="4593771" cy="1683657"/>
          </a:xfrm>
        </p:spPr>
        <p:txBody>
          <a:bodyPr anchor="b" anchorCtr="0"/>
          <a:lstStyle>
            <a:lvl1pPr algn="l">
              <a:defRPr>
                <a:solidFill>
                  <a:srgbClr val="76BE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64429" y="3558987"/>
            <a:ext cx="4593771" cy="136921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64429" y="3516063"/>
            <a:ext cx="4593771" cy="0"/>
          </a:xfrm>
          <a:prstGeom prst="line">
            <a:avLst/>
          </a:prstGeom>
          <a:ln w="6350" cmpd="sng"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33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6025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57" y="205979"/>
            <a:ext cx="5025572" cy="63766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043214"/>
            <a:ext cx="5025572" cy="39279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33786" y="0"/>
            <a:ext cx="3710214" cy="51435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81720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3661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857" y="205979"/>
            <a:ext cx="8672286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857" y="1200150"/>
            <a:ext cx="8672286" cy="37528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905" r:id="rId2"/>
    <p:sldLayoutId id="2147483906" r:id="rId3"/>
    <p:sldLayoutId id="2147483894" r:id="rId4"/>
    <p:sldLayoutId id="2147483907" r:id="rId5"/>
    <p:sldLayoutId id="2147483911" r:id="rId6"/>
    <p:sldLayoutId id="2147483910" r:id="rId7"/>
    <p:sldLayoutId id="2147483899" r:id="rId8"/>
    <p:sldLayoutId id="2147483908" r:id="rId9"/>
    <p:sldLayoutId id="2147483909" r:id="rId10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rgbClr val="76BE4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38912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 typeface="Wingdings 3" pitchFamily="18" charset="2"/>
        <a:buChar char="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emf"/><Relationship Id="rId3" Type="http://schemas.openxmlformats.org/officeDocument/2006/relationships/hyperlink" Target="mailto:cameron.francis@komo.d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Komodo systems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can’t manage what you can’t see</a:t>
            </a:r>
            <a:endParaRPr lang="en-US" dirty="0"/>
          </a:p>
        </p:txBody>
      </p:sp>
      <p:pic>
        <p:nvPicPr>
          <p:cNvPr id="2" name="Picture 1" descr="Komodo-Logo-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35" y="4329574"/>
            <a:ext cx="1715657" cy="6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75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Device configuration</a:t>
            </a:r>
            <a:endParaRPr lang="en-US" dirty="0"/>
          </a:p>
        </p:txBody>
      </p:sp>
      <p:pic>
        <p:nvPicPr>
          <p:cNvPr id="1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13" y="2605489"/>
            <a:ext cx="3819522" cy="13169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13" y="1200151"/>
            <a:ext cx="3790030" cy="1268417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76575" y="1063228"/>
            <a:ext cx="4536202" cy="367639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438912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2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Select Buildings within the configuration menu</a:t>
            </a:r>
          </a:p>
          <a:p>
            <a:r>
              <a:rPr lang="en-US" dirty="0" smtClean="0"/>
              <a:t>Select Edit or Add within the Building or Floor section to make updates</a:t>
            </a:r>
          </a:p>
          <a:p>
            <a:r>
              <a:rPr lang="en-US" dirty="0" smtClean="0"/>
              <a:t>Once buildings and floors exist, devices can be assigned and configured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99879" y="1563939"/>
            <a:ext cx="460353" cy="107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261131" y="2831487"/>
            <a:ext cx="271167" cy="132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261131" y="3057485"/>
            <a:ext cx="271167" cy="132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05319" y="3354902"/>
            <a:ext cx="178676" cy="248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033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device configuration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5275" y="2016705"/>
            <a:ext cx="2941071" cy="1004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678" r="49209" b="78288"/>
          <a:stretch/>
        </p:blipFill>
        <p:spPr>
          <a:xfrm>
            <a:off x="6045275" y="1200150"/>
            <a:ext cx="2941071" cy="6854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8990" y="1614389"/>
            <a:ext cx="390985" cy="107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97321" y="2519121"/>
            <a:ext cx="390985" cy="107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5857" y="1063229"/>
            <a:ext cx="5654140" cy="37709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38912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2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 1: Click ‘Configure Now’ for new devices, or ‘Devices’ for reconfiguration</a:t>
            </a:r>
          </a:p>
          <a:p>
            <a:r>
              <a:rPr lang="en-US" dirty="0" smtClean="0"/>
              <a:t>Step 2: Click Edit on device card to update assigned </a:t>
            </a:r>
            <a:r>
              <a:rPr lang="en-US" u="sng" dirty="0" smtClean="0"/>
              <a:t>building, floor, and room name</a:t>
            </a:r>
          </a:p>
          <a:p>
            <a:r>
              <a:rPr lang="en-US" dirty="0" smtClean="0"/>
              <a:t>Step 3: Click </a:t>
            </a:r>
            <a:r>
              <a:rPr lang="en-US" dirty="0" err="1" smtClean="0"/>
              <a:t>Config</a:t>
            </a:r>
            <a:r>
              <a:rPr lang="en-US" dirty="0" smtClean="0"/>
              <a:t> Wireless to update </a:t>
            </a:r>
            <a:r>
              <a:rPr lang="en-US" u="sng" dirty="0" smtClean="0"/>
              <a:t>test assignments</a:t>
            </a:r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32749"/>
          <a:stretch/>
        </p:blipFill>
        <p:spPr>
          <a:xfrm>
            <a:off x="6753429" y="3072682"/>
            <a:ext cx="1524762" cy="181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1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device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49"/>
            <a:ext cx="4427583" cy="26682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 register an SSID, find the ‘Register SSID’ link</a:t>
            </a:r>
          </a:p>
          <a:p>
            <a:r>
              <a:rPr lang="en-US" dirty="0" smtClean="0"/>
              <a:t>Step through registration, ensuring the appropriate encryption type, frequency, and ping target are selected</a:t>
            </a:r>
          </a:p>
          <a:p>
            <a:r>
              <a:rPr lang="en-US" dirty="0" smtClean="0"/>
              <a:t>Alarm thresholds, by default, are very lenient and can be changed any time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13" y="3967365"/>
            <a:ext cx="3862198" cy="986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272" y="1291825"/>
            <a:ext cx="4226936" cy="36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3067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device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1"/>
            <a:ext cx="8679543" cy="151561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Hidden SSID configuration must be done under the Configuration -&gt; SSID menu</a:t>
            </a:r>
          </a:p>
          <a:p>
            <a:r>
              <a:rPr lang="en-US" dirty="0" smtClean="0"/>
              <a:t>Be sure to select the ‘Hidden’ radio button, and manually input the SSID name</a:t>
            </a:r>
          </a:p>
          <a:p>
            <a:r>
              <a:rPr lang="en-US" dirty="0" smtClean="0"/>
              <a:t>The correct BSSID must be manually associated with the SSID through Configuration -&gt; Access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" y="3286014"/>
            <a:ext cx="3937000" cy="109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630" y="2825258"/>
            <a:ext cx="4685945" cy="21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7091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device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1"/>
            <a:ext cx="5032589" cy="3770992"/>
          </a:xfrm>
        </p:spPr>
        <p:txBody>
          <a:bodyPr/>
          <a:lstStyle/>
          <a:p>
            <a:r>
              <a:rPr lang="en-US" dirty="0" smtClean="0"/>
              <a:t>Following SSID registration, APs must be registered</a:t>
            </a:r>
          </a:p>
          <a:p>
            <a:r>
              <a:rPr lang="en-US" dirty="0" smtClean="0"/>
              <a:t>From the device’s airspace scan data, select ‘Register AP’ from the list of known SSIDs</a:t>
            </a:r>
          </a:p>
          <a:p>
            <a:r>
              <a:rPr lang="en-US" dirty="0" smtClean="0"/>
              <a:t>Registered SSID will appear in the assignment table at the top of the page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329" y="1655064"/>
            <a:ext cx="3411814" cy="25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8105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device configuration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5857" y="1063229"/>
            <a:ext cx="8502790" cy="2368128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438912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2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Ensure your Komodo Eyes are testing intended Access Point/SSID combination</a:t>
            </a:r>
          </a:p>
          <a:p>
            <a:r>
              <a:rPr lang="en-US" dirty="0" smtClean="0"/>
              <a:t>Tests will be most effective when performed against highest signal strength</a:t>
            </a:r>
          </a:p>
          <a:p>
            <a:r>
              <a:rPr lang="en-US" dirty="0" smtClean="0"/>
              <a:t>Each Komodo Eye can perform a maximum of three tests</a:t>
            </a:r>
          </a:p>
          <a:p>
            <a:r>
              <a:rPr lang="en-US" dirty="0" smtClean="0"/>
              <a:t>When a Komodo Eye is not plugged into a functioning Ethernet port, ‘Backhaul’ must be selected on at least one SSID for reporting test results</a:t>
            </a:r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83" y="3176831"/>
            <a:ext cx="8570234" cy="1619682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119476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device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1"/>
            <a:ext cx="8679543" cy="27683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 can customize an SSID’s credentials for a specific device</a:t>
            </a:r>
          </a:p>
          <a:p>
            <a:r>
              <a:rPr lang="en-US" dirty="0" smtClean="0"/>
              <a:t>From device wireless configuration menu, select ‘Custom </a:t>
            </a:r>
            <a:r>
              <a:rPr lang="en-US" dirty="0" err="1" smtClean="0"/>
              <a:t>Config</a:t>
            </a:r>
            <a:r>
              <a:rPr lang="en-US" dirty="0" smtClean="0"/>
              <a:t>’ </a:t>
            </a:r>
          </a:p>
          <a:p>
            <a:r>
              <a:rPr lang="en-US" dirty="0" smtClean="0"/>
              <a:t>From there, select the encryption type and input the password for that building’s SSID</a:t>
            </a:r>
          </a:p>
          <a:p>
            <a:r>
              <a:rPr lang="en-US" dirty="0" smtClean="0"/>
              <a:t>This is helpful for environments where multiple buildings have the same SSID name, but different passwords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8" y="4279154"/>
            <a:ext cx="8838495" cy="7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4434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Pre-configuration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Manually register a new SSID under Configuration -&gt; SSID</a:t>
            </a:r>
          </a:p>
          <a:p>
            <a:r>
              <a:rPr lang="en-US" dirty="0" smtClean="0"/>
              <a:t>Assign Eye to destination building, floor, and room</a:t>
            </a:r>
          </a:p>
          <a:p>
            <a:r>
              <a:rPr lang="en-US" dirty="0" smtClean="0"/>
              <a:t>Plug Eye into Ethernet port (at the office) for 2-3 minutes to ensure complete sync</a:t>
            </a:r>
          </a:p>
          <a:p>
            <a:pPr lvl="1"/>
            <a:r>
              <a:rPr lang="en-US" dirty="0" smtClean="0"/>
              <a:t>This will download SSID configuration and location assignment</a:t>
            </a:r>
          </a:p>
          <a:p>
            <a:r>
              <a:rPr lang="en-US" dirty="0" smtClean="0"/>
              <a:t>Select ‘Auto Configure’ on device card</a:t>
            </a:r>
          </a:p>
          <a:p>
            <a:r>
              <a:rPr lang="en-US" dirty="0" smtClean="0"/>
              <a:t>When Eye is plugged into Ethernet and power in test environment, needed BSSIDs will be registered, and test assignments made automatically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847251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testing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1"/>
            <a:ext cx="8679543" cy="13594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Click Network Status -&gt; Wired Networks, then Register a Wired Network</a:t>
            </a:r>
          </a:p>
          <a:p>
            <a:r>
              <a:rPr lang="en-US" dirty="0" smtClean="0"/>
              <a:t>Currently, only one wired network per WAN IP address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324" y="3142742"/>
            <a:ext cx="3175000" cy="147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08" y="2559650"/>
            <a:ext cx="3396488" cy="22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743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2354305"/>
            <a:ext cx="91440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343400" y="212570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7190" y="2795566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Status of Organization Wi-Fi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2947" y="3181620"/>
            <a:ext cx="3418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How to review overall performance across your company</a:t>
            </a:r>
            <a:endParaRPr lang="en-US" sz="1200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13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and using the Komodo Dashboard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Komodo Eyes are monitoring your airspace on a regular basis. We’ll discuss how to read and interpret the data we’re gathering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85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Wi-Fi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1262" y="1063229"/>
            <a:ext cx="3156882" cy="3770992"/>
          </a:xfrm>
        </p:spPr>
        <p:txBody>
          <a:bodyPr>
            <a:normAutofit/>
          </a:bodyPr>
          <a:lstStyle/>
          <a:p>
            <a:r>
              <a:rPr lang="en-US" dirty="0" smtClean="0"/>
              <a:t>Initial perspective into the health of your wireless networks</a:t>
            </a:r>
          </a:p>
          <a:p>
            <a:r>
              <a:rPr lang="en-US" dirty="0" smtClean="0"/>
              <a:t>Drill into the Building Cards or SSID test result logs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699" r="569"/>
          <a:stretch/>
        </p:blipFill>
        <p:spPr>
          <a:xfrm>
            <a:off x="198021" y="1059543"/>
            <a:ext cx="5389979" cy="33907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17303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Wi-Fi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571" y="1063229"/>
            <a:ext cx="4517573" cy="3770992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broken down by organizational buildings</a:t>
            </a:r>
          </a:p>
          <a:p>
            <a:r>
              <a:rPr lang="en-US" dirty="0" smtClean="0"/>
              <a:t>Colors indicate the average test results </a:t>
            </a:r>
            <a:r>
              <a:rPr lang="en-US" u="sng" dirty="0" smtClean="0"/>
              <a:t>over last hour</a:t>
            </a:r>
          </a:p>
          <a:p>
            <a:r>
              <a:rPr lang="en-US" dirty="0" smtClean="0"/>
              <a:t>Health at a glance of all locations in real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528" b="339"/>
          <a:stretch/>
        </p:blipFill>
        <p:spPr>
          <a:xfrm>
            <a:off x="316536" y="1242104"/>
            <a:ext cx="3957921" cy="208167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1896" y="3476174"/>
            <a:ext cx="4112561" cy="127923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438912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2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NOC view displays building location and health on a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73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Wi-Fi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950" y="1063229"/>
            <a:ext cx="4101194" cy="1853133"/>
          </a:xfrm>
        </p:spPr>
        <p:txBody>
          <a:bodyPr>
            <a:normAutofit/>
          </a:bodyPr>
          <a:lstStyle/>
          <a:p>
            <a:r>
              <a:rPr lang="en-US" dirty="0" smtClean="0"/>
              <a:t>Each building card shows all networks being tested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1896" y="2916362"/>
            <a:ext cx="8746247" cy="1839048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438912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2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Status column icons change color with last hour test results</a:t>
            </a:r>
          </a:p>
          <a:p>
            <a:r>
              <a:rPr lang="en-US" dirty="0" smtClean="0"/>
              <a:t>Uptime shows percentage of successful tests over last one hour</a:t>
            </a:r>
          </a:p>
          <a:p>
            <a:r>
              <a:rPr lang="en-US" dirty="0" smtClean="0"/>
              <a:t>Speed is estimated circuit capacity over last testing period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9257"/>
            <a:ext cx="4274364" cy="123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40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card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1"/>
            <a:ext cx="8679543" cy="19323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networks assigned to building will be given an individual card</a:t>
            </a:r>
          </a:p>
          <a:p>
            <a:r>
              <a:rPr lang="en-US" dirty="0" smtClean="0"/>
              <a:t>Latency broken down by network segment</a:t>
            </a:r>
          </a:p>
          <a:p>
            <a:r>
              <a:rPr lang="en-US" dirty="0" smtClean="0"/>
              <a:t>User experience broken down by Performance, Latency, and Uptime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2475"/>
            <a:ext cx="9144000" cy="19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7563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2354305"/>
            <a:ext cx="9144000" cy="0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343400" y="2104131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6187" y="2768355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Status of Room Wi-Fi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4000" y="3181620"/>
            <a:ext cx="2996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1">
                    <a:lumMod val="75000"/>
                  </a:schemeClr>
                </a:solidFill>
              </a:rPr>
              <a:t>How to review W-Fi performance in specific areas</a:t>
            </a:r>
          </a:p>
        </p:txBody>
      </p:sp>
    </p:spTree>
    <p:extLst>
      <p:ext uri="{BB962C8B-B14F-4D97-AF65-F5344CB8AC3E}">
        <p14:creationId xmlns:p14="http://schemas.microsoft.com/office/powerpoint/2010/main" val="1312738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SSID Wi-Fi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73" y="1063228"/>
            <a:ext cx="5333671" cy="3609355"/>
          </a:xfrm>
        </p:spPr>
        <p:txBody>
          <a:bodyPr>
            <a:normAutofit/>
          </a:bodyPr>
          <a:lstStyle/>
          <a:p>
            <a:r>
              <a:rPr lang="en-US" dirty="0" smtClean="0"/>
              <a:t>From the NOC view, select the SSID to go straight to individual test logs</a:t>
            </a:r>
          </a:p>
          <a:p>
            <a:r>
              <a:rPr lang="en-US" dirty="0" smtClean="0"/>
              <a:t>From the NOC view, select ‘Networks’ to go to grade cards and then individual room performance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19400"/>
            <a:ext cx="2985595" cy="15267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36" y="1450257"/>
            <a:ext cx="3050059" cy="8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44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5857" y="205979"/>
            <a:ext cx="8672286" cy="857250"/>
          </a:xfrm>
        </p:spPr>
        <p:txBody>
          <a:bodyPr/>
          <a:lstStyle/>
          <a:p>
            <a:r>
              <a:rPr lang="en-US" dirty="0" smtClean="0"/>
              <a:t>Komodo scorecard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4678" y="1109892"/>
            <a:ext cx="2415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SSID Grade Breakdown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011" y="2341705"/>
            <a:ext cx="207738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Performance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24 hour avg.  available bandwidth among all users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25267"/>
              </p:ext>
            </p:extLst>
          </p:nvPr>
        </p:nvGraphicFramePr>
        <p:xfrm>
          <a:off x="518096" y="2992132"/>
          <a:ext cx="1658532" cy="9144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10715"/>
                <a:gridCol w="1047817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A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587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50Mbps +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587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B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587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40Mbps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587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C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30Mbps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D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20Mbps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F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&lt; 10Mbps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23151" y="972331"/>
            <a:ext cx="2690714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Uptime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24 hour avg. percent of successful test results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498138"/>
              </p:ext>
            </p:extLst>
          </p:nvPr>
        </p:nvGraphicFramePr>
        <p:xfrm>
          <a:off x="6516348" y="1461653"/>
          <a:ext cx="1658532" cy="9144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10715"/>
                <a:gridCol w="1047817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A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587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</a:rPr>
                        <a:t>&gt; 93%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587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B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587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90% - 93%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587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C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83% - 89%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D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80%</a:t>
                      </a:r>
                      <a:r>
                        <a:rPr lang="en-US" sz="900" b="0" baseline="0" dirty="0" smtClean="0"/>
                        <a:t> - 83%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F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&lt; 80%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23151" y="2798389"/>
            <a:ext cx="269071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Noise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24 hour avg. channel saturation combined with noise floor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664281"/>
              </p:ext>
            </p:extLst>
          </p:nvPr>
        </p:nvGraphicFramePr>
        <p:xfrm>
          <a:off x="6540587" y="3413526"/>
          <a:ext cx="1634293" cy="9144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01790"/>
                <a:gridCol w="1032503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A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587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&lt; 10Dbs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587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B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587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20Dbs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587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C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30Dbs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D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40Dbs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F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&gt; 50Dbs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70909"/>
              </p:ext>
            </p:extLst>
          </p:nvPr>
        </p:nvGraphicFramePr>
        <p:xfrm>
          <a:off x="475037" y="1381065"/>
          <a:ext cx="1701591" cy="6858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701591"/>
              </a:tblGrid>
              <a:tr h="197593"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Performance – 60%</a:t>
                      </a:r>
                      <a:endParaRPr lang="en-US" sz="900" b="0" dirty="0"/>
                    </a:p>
                  </a:txBody>
                  <a:tcPr marL="45720" marR="4572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587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593"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Uptime – 30%</a:t>
                      </a:r>
                      <a:endParaRPr lang="en-US" sz="900" b="0" dirty="0"/>
                    </a:p>
                  </a:txBody>
                  <a:tcPr marL="45720" marR="4572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587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593"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Noise – 10%</a:t>
                      </a:r>
                      <a:endParaRPr lang="en-US" sz="900" b="0" dirty="0"/>
                    </a:p>
                  </a:txBody>
                  <a:tcPr marL="45720" marR="4572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191" y="1702781"/>
            <a:ext cx="3742960" cy="19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57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9" y="3233636"/>
            <a:ext cx="3074053" cy="1255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Wi-Fi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73" y="1063229"/>
            <a:ext cx="5333671" cy="37709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Select Rooms in the Building Card header</a:t>
            </a:r>
          </a:p>
          <a:p>
            <a:r>
              <a:rPr lang="en-US" dirty="0" smtClean="0"/>
              <a:t>Select Graphs for rolling 24-hour performance graph for all three metrics contributing to grade score</a:t>
            </a:r>
          </a:p>
          <a:p>
            <a:r>
              <a:rPr lang="en-US" dirty="0" smtClean="0"/>
              <a:t>Last 5 Minutes/Last 24 Hours links show all errors and warnings over period. Helpful in diagnosing network issues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66382"/>
          <a:stretch/>
        </p:blipFill>
        <p:spPr>
          <a:xfrm>
            <a:off x="368139" y="1063229"/>
            <a:ext cx="3074053" cy="19875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33856" y="1063229"/>
            <a:ext cx="429768" cy="216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28088" y="3233636"/>
            <a:ext cx="429768" cy="216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68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Wi-Fi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63229"/>
            <a:ext cx="8450944" cy="133681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Performance graph is helpful in identifying issues at specific times of day, best case performance in non-peak hours</a:t>
            </a:r>
          </a:p>
          <a:p>
            <a:r>
              <a:rPr lang="en-US" dirty="0" smtClean="0"/>
              <a:t>Can toggle between Strength, Latency, and Speed</a:t>
            </a:r>
          </a:p>
          <a:p>
            <a:r>
              <a:rPr lang="en-US" dirty="0" smtClean="0"/>
              <a:t>Viewable by day, week, and month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555363"/>
            <a:ext cx="8102600" cy="23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log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 ups on Strength, DHCP, and Latency</a:t>
            </a:r>
          </a:p>
          <a:p>
            <a:r>
              <a:rPr lang="en-US" dirty="0" smtClean="0"/>
              <a:t>‘Ago’ column will show complete log output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7680"/>
            <a:ext cx="9144000" cy="1756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55264" y="2990088"/>
            <a:ext cx="923544" cy="176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3544" y="2990087"/>
            <a:ext cx="533400" cy="176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85176" y="3011322"/>
            <a:ext cx="701040" cy="176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88865" y="3009849"/>
            <a:ext cx="709350" cy="176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865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1276" y="2515318"/>
            <a:ext cx="457200" cy="4572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811276" y="3592084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4343400" y="1355074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811276" y="1454194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4343400" y="2526852"/>
            <a:ext cx="457200" cy="457200"/>
          </a:xfrm>
          <a:prstGeom prst="ellipse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3375" y="1355074"/>
            <a:ext cx="2734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Komodo Eye Configuration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3375" y="1706118"/>
            <a:ext cx="241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Walk through configuration of new and existing Komodo Eyes</a:t>
            </a:r>
            <a:endParaRPr lang="en-US" sz="12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3375" y="2369618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Status of Organization Wi-Fi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3375" y="2720662"/>
            <a:ext cx="241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How to review overall performance across your company</a:t>
            </a:r>
            <a:endParaRPr lang="en-US" sz="12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0081" y="2369618"/>
            <a:ext cx="193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Periodic Reporting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0081" y="2720662"/>
            <a:ext cx="241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Review of historical and periodic reporting options</a:t>
            </a:r>
            <a:endParaRPr lang="en-US" sz="12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3375" y="3478940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Status of Building/Room Wi-Fi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3375" y="3829984"/>
            <a:ext cx="241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How to review Wi-Fi performance in specific areas</a:t>
            </a:r>
            <a:endParaRPr lang="en-US" sz="12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7596" y="1355074"/>
            <a:ext cx="224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Problem Identification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7596" y="1706118"/>
            <a:ext cx="241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Where you can look to find problems and work to resolve them</a:t>
            </a:r>
            <a:endParaRPr lang="en-US" sz="12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343400" y="353337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17596" y="3472606"/>
            <a:ext cx="61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7596" y="3823650"/>
            <a:ext cx="241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Common implementation and configuration issues addressed</a:t>
            </a:r>
            <a:endParaRPr lang="en-US" sz="1200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13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2354305"/>
            <a:ext cx="9144000" cy="0"/>
          </a:xfrm>
          <a:prstGeom prst="line">
            <a:avLst/>
          </a:prstGeom>
          <a:ln w="1143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343400" y="2104131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1697" y="2768355"/>
            <a:ext cx="224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Problem Identification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5030" y="3181620"/>
            <a:ext cx="3913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chemeClr val="tx1">
                    <a:lumMod val="75000"/>
                  </a:schemeClr>
                </a:solidFill>
              </a:rPr>
              <a:t>Where you can look to find problems and work to resolve them </a:t>
            </a:r>
            <a:endParaRPr lang="en-US" sz="1200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1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28" y="943505"/>
            <a:ext cx="8450944" cy="3609244"/>
          </a:xfrm>
        </p:spPr>
        <p:txBody>
          <a:bodyPr>
            <a:normAutofit/>
          </a:bodyPr>
          <a:lstStyle/>
          <a:p>
            <a:r>
              <a:rPr lang="en-US" dirty="0" smtClean="0"/>
              <a:t>Wi-Fi issues can arise in many areas; all areas of the dashboard provide assistance in identifying the root causes</a:t>
            </a:r>
          </a:p>
          <a:p>
            <a:r>
              <a:rPr lang="en-US" dirty="0" smtClean="0"/>
              <a:t>Key areas for investigation include trend line analysis, test-by-test review, and scan data analysis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5035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Identification – Performance graph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28" y="1063229"/>
            <a:ext cx="8450944" cy="15933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Graphs show rolling 24 hour performance by room and SSID</a:t>
            </a:r>
          </a:p>
          <a:p>
            <a:r>
              <a:rPr lang="en-US" dirty="0" smtClean="0"/>
              <a:t>Toggling through signal strength, latency, and speed can reveal issues related to channel saturation, access point density, or total bandwidth needs at peak use times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7" b="8326"/>
          <a:stretch/>
        </p:blipFill>
        <p:spPr>
          <a:xfrm>
            <a:off x="361136" y="2685447"/>
            <a:ext cx="5072231" cy="20310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13735" y="2656573"/>
            <a:ext cx="1289785" cy="256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44038" y="2420698"/>
            <a:ext cx="3253434" cy="2413522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438912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2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Latency spikes correlate with slow speeds</a:t>
            </a:r>
          </a:p>
          <a:p>
            <a:r>
              <a:rPr lang="en-US" dirty="0" smtClean="0"/>
              <a:t>Low signal strength can indicate high channel saturation, or poor access point density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35705" y="4167739"/>
            <a:ext cx="375386" cy="1155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622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Identification – test by test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28" y="1155032"/>
            <a:ext cx="5447880" cy="36791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the building card level, red, yellow or green indicators show results of most recent tests</a:t>
            </a:r>
          </a:p>
          <a:p>
            <a:r>
              <a:rPr lang="en-US" dirty="0"/>
              <a:t>Clicking on the network name from the building </a:t>
            </a:r>
            <a:r>
              <a:rPr lang="en-US" dirty="0" smtClean="0"/>
              <a:t>card will take you straight to the logs</a:t>
            </a:r>
          </a:p>
          <a:p>
            <a:r>
              <a:rPr lang="en-US" dirty="0" smtClean="0"/>
              <a:t>From the SSID grade card, any warnings over last 24 hours can be reviewed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040" t="39203" r="67992" b="45789"/>
          <a:stretch/>
        </p:blipFill>
        <p:spPr>
          <a:xfrm>
            <a:off x="6198669" y="1471058"/>
            <a:ext cx="2709474" cy="86182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5891775" y="1818813"/>
            <a:ext cx="374269" cy="1986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082" r="13319"/>
          <a:stretch/>
        </p:blipFill>
        <p:spPr>
          <a:xfrm>
            <a:off x="5824400" y="2820690"/>
            <a:ext cx="3166909" cy="114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02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identification -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1"/>
            <a:ext cx="4867824" cy="37709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Often helpful to compare metrics across areas/access points/Komodo Eyes. For example:</a:t>
            </a:r>
          </a:p>
          <a:p>
            <a:pPr lvl="1"/>
            <a:r>
              <a:rPr lang="en-US" dirty="0" smtClean="0"/>
              <a:t>If one Komodo Eye is testing two APs, are the results different between the two? Why?</a:t>
            </a:r>
          </a:p>
          <a:p>
            <a:pPr lvl="1"/>
            <a:r>
              <a:rPr lang="en-US" dirty="0" smtClean="0"/>
              <a:t>If two Komodo Eyes are testing different rooms on the same SSID, is one worse than the other? On what metrics?</a:t>
            </a:r>
          </a:p>
          <a:p>
            <a:pPr lvl="1"/>
            <a:r>
              <a:rPr lang="en-US" dirty="0" smtClean="0"/>
              <a:t>Comparing the performance graphs across a week, what are the trends day-over-day?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427" y="1900396"/>
            <a:ext cx="1744896" cy="970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00" y="1900395"/>
            <a:ext cx="1750093" cy="969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933" y="4141383"/>
            <a:ext cx="3407280" cy="838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933" y="3276600"/>
            <a:ext cx="3424842" cy="83451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76950" y="3333750"/>
            <a:ext cx="0" cy="1513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00136" y="3333750"/>
            <a:ext cx="0" cy="1519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43298" y="3333750"/>
            <a:ext cx="0" cy="1513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23621" y="3305175"/>
            <a:ext cx="13882" cy="15702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558028" y="3333750"/>
            <a:ext cx="0" cy="1513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4717827" y="4014223"/>
            <a:ext cx="1418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</a:rPr>
              <a:t>Latency		Speed</a:t>
            </a: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1135" y="3028176"/>
            <a:ext cx="1044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Midday Marks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1189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identification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1"/>
            <a:ext cx="5447393" cy="37464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an office building, during non-business hours, speed and latency are acceptable</a:t>
            </a:r>
          </a:p>
          <a:p>
            <a:r>
              <a:rPr lang="en-US" dirty="0" smtClean="0"/>
              <a:t>During business hours, the network is severely crippled</a:t>
            </a:r>
          </a:p>
          <a:p>
            <a:r>
              <a:rPr lang="en-US" dirty="0" smtClean="0"/>
              <a:t>Are the servicing APs performing as expected?</a:t>
            </a:r>
          </a:p>
          <a:p>
            <a:r>
              <a:rPr lang="en-US" dirty="0" smtClean="0"/>
              <a:t>Is there enough bandwidth coming into the building?</a:t>
            </a:r>
          </a:p>
          <a:p>
            <a:r>
              <a:rPr lang="en-US" dirty="0" smtClean="0"/>
              <a:t>Are the routing paths appropriate for office traffic?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181" y="1200151"/>
            <a:ext cx="3068962" cy="1733550"/>
          </a:xfrm>
          <a:prstGeom prst="rect">
            <a:avLst/>
          </a:prstGeom>
          <a:ln w="38100" cmpd="sng">
            <a:solidFill>
              <a:srgbClr val="649B1B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187" y="3016250"/>
            <a:ext cx="3026949" cy="173355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mpd="sng">
            <a:solidFill>
              <a:schemeClr val="accent1">
                <a:lumMod val="75000"/>
              </a:schemeClr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5467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upgrade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063365"/>
            <a:ext cx="8679543" cy="13800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Using custom report, view long-term timeline to identify latency and performance changes over time</a:t>
            </a:r>
          </a:p>
          <a:p>
            <a:pPr lvl="1"/>
            <a:r>
              <a:rPr lang="en-US" dirty="0" smtClean="0"/>
              <a:t>Education customer installed new network hardware</a:t>
            </a:r>
          </a:p>
          <a:p>
            <a:pPr lvl="1"/>
            <a:r>
              <a:rPr lang="en-US" dirty="0" smtClean="0"/>
              <a:t>Measured 30% increase in performance and bandwidth throughput</a:t>
            </a:r>
          </a:p>
          <a:p>
            <a:pPr lvl="1"/>
            <a:r>
              <a:rPr lang="en-US" dirty="0" smtClean="0"/>
              <a:t>Justified capital expenditures for network upgrade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89" y="2541384"/>
            <a:ext cx="7618152" cy="242975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1114" y="4229100"/>
            <a:ext cx="375557" cy="457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" y="4644056"/>
            <a:ext cx="129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Bandwidth before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237514" y="3412671"/>
            <a:ext cx="135573" cy="10388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6272" y="4409301"/>
            <a:ext cx="1291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Bandwidth after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2409" y="2958283"/>
            <a:ext cx="635712" cy="3055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95" y="281807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Latency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00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2354305"/>
            <a:ext cx="9144000" cy="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343400" y="2104131"/>
            <a:ext cx="457200" cy="457200"/>
          </a:xfrm>
          <a:prstGeom prst="ellipse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02483" y="2768355"/>
            <a:ext cx="193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Periodic Reporting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7396" y="3181620"/>
            <a:ext cx="3729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1">
                    <a:lumMod val="75000"/>
                  </a:schemeClr>
                </a:solidFill>
              </a:rPr>
              <a:t>Review of historical and periodic reporting options</a:t>
            </a:r>
          </a:p>
        </p:txBody>
      </p:sp>
    </p:spTree>
    <p:extLst>
      <p:ext uri="{BB962C8B-B14F-4D97-AF65-F5344CB8AC3E}">
        <p14:creationId xmlns:p14="http://schemas.microsoft.com/office/powerpoint/2010/main" val="630622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 Access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5857" y="1063229"/>
            <a:ext cx="8502790" cy="5299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38912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2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All reports can be found in the dashboard header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13741" y="1465569"/>
            <a:ext cx="7124906" cy="34239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38912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2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Status Report </a:t>
            </a:r>
            <a:r>
              <a:rPr lang="en-US" sz="1400" dirty="0"/>
              <a:t>– Most recent wireless test results across company</a:t>
            </a:r>
          </a:p>
          <a:p>
            <a:r>
              <a:rPr lang="en-US" sz="1400" dirty="0" smtClean="0"/>
              <a:t>Daily Summary – 24 hour roll up of daily grade scores and hourly graph of Performance and Latency</a:t>
            </a:r>
          </a:p>
          <a:p>
            <a:r>
              <a:rPr lang="en-US" sz="1400" dirty="0" smtClean="0"/>
              <a:t>Weekly Summary – Weekly roll up of daily grade scores and hourly graph of Performance and Latency</a:t>
            </a:r>
          </a:p>
          <a:p>
            <a:r>
              <a:rPr lang="en-US" sz="1400" dirty="0" smtClean="0"/>
              <a:t>Monthly Summary – Monthly roll up daily grade scores and daily graph of Performance and Latency</a:t>
            </a:r>
          </a:p>
          <a:p>
            <a:r>
              <a:rPr lang="en-US" sz="1400" dirty="0"/>
              <a:t>Building </a:t>
            </a:r>
            <a:r>
              <a:rPr lang="en-US" sz="1400" dirty="0" smtClean="0"/>
              <a:t>Report – Listing </a:t>
            </a:r>
            <a:r>
              <a:rPr lang="en-US" sz="1400" dirty="0"/>
              <a:t>of all company buildings and SSIDs tested with 24 hour </a:t>
            </a:r>
            <a:r>
              <a:rPr lang="en-US" sz="1400" dirty="0" smtClean="0"/>
              <a:t>score</a:t>
            </a:r>
          </a:p>
          <a:p>
            <a:r>
              <a:rPr lang="en-US" sz="1400" dirty="0" smtClean="0"/>
              <a:t>Airspace Report – Summary of all Komodo Eye test assignments, APs not being tested, and possible rogue SSIDs/APs</a:t>
            </a:r>
          </a:p>
          <a:p>
            <a:r>
              <a:rPr lang="en-US" sz="1400" dirty="0" smtClean="0"/>
              <a:t>Custom Report – </a:t>
            </a:r>
            <a:r>
              <a:rPr lang="en-US" sz="1400" dirty="0"/>
              <a:t>Ad hoc configurable report of Latency and </a:t>
            </a:r>
            <a:r>
              <a:rPr lang="en-US" sz="1400" dirty="0" smtClean="0"/>
              <a:t>Performance</a:t>
            </a:r>
            <a:endParaRPr lang="en-US" sz="1400" dirty="0"/>
          </a:p>
          <a:p>
            <a:endParaRPr 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72357" y="1778013"/>
            <a:ext cx="1365119" cy="23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93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2"/>
            <a:ext cx="8679543" cy="14205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Wireless and wired status report shows most recent test cycles with key metrics</a:t>
            </a:r>
          </a:p>
          <a:p>
            <a:r>
              <a:rPr lang="en-US" dirty="0" smtClean="0"/>
              <a:t>Check status report to validate recent test assignments, network changes, or Komodo Eye status</a:t>
            </a:r>
          </a:p>
          <a:p>
            <a:pPr lvl="1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3923"/>
            <a:ext cx="9144000" cy="21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32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2354305"/>
            <a:ext cx="9144000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343400" y="2104131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1934" y="2768355"/>
            <a:ext cx="218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Device Configuration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7396" y="3181620"/>
            <a:ext cx="3729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chemeClr val="tx1">
                    <a:lumMod val="75000"/>
                  </a:schemeClr>
                </a:solidFill>
              </a:rPr>
              <a:t>Walk through configuration of new and existing Komodo Eyes</a:t>
            </a:r>
            <a:endParaRPr lang="en-US" sz="1200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24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summary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1"/>
            <a:ext cx="8679543" cy="1306602"/>
          </a:xfrm>
        </p:spPr>
        <p:txBody>
          <a:bodyPr/>
          <a:lstStyle/>
          <a:p>
            <a:r>
              <a:rPr lang="en-US" dirty="0" smtClean="0"/>
              <a:t>Each day’s data is averaged and comparable to recent seven days’ grade scores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43" y="2560003"/>
            <a:ext cx="5251450" cy="22742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0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summary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1"/>
            <a:ext cx="8679543" cy="13066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Similar to the daily report, each day’s information averaged and comparable to entire week</a:t>
            </a:r>
          </a:p>
          <a:p>
            <a:r>
              <a:rPr lang="en-US" dirty="0" smtClean="0"/>
              <a:t>Additional metrics are visible: uptime, performance, and noise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293" y="2490719"/>
            <a:ext cx="5375757" cy="23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75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summary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1"/>
            <a:ext cx="8679543" cy="130660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Each day’s grade score for previous full month summarized</a:t>
            </a:r>
          </a:p>
          <a:p>
            <a:r>
              <a:rPr lang="en-US" dirty="0" smtClean="0"/>
              <a:t>Useful to compare network or environmental changes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75" y="2820171"/>
            <a:ext cx="6978650" cy="20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87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1"/>
            <a:ext cx="8679543" cy="13066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building under the company has summary grade score with averages for yesterday, last week, and last month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762781"/>
            <a:ext cx="7721600" cy="19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72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Airspace report – Komodo eye test assignments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49"/>
            <a:ext cx="8679543" cy="27253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deployed Komodo Eye scans its airspace each minute. The airspace report is useful to identify issues with noise, company testing coverage or potential rogue devices on network</a:t>
            </a:r>
          </a:p>
          <a:p>
            <a:r>
              <a:rPr lang="en-US" dirty="0" smtClean="0"/>
              <a:t>Each Komodo Eye will show BSSID being tested, at what strength, how many other SSIDs it can ’see’, and any other SSIDs being broadcast on the same channel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7181"/>
          <a:stretch/>
        </p:blipFill>
        <p:spPr>
          <a:xfrm>
            <a:off x="819641" y="3978789"/>
            <a:ext cx="7519551" cy="10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3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Airspace report – access points not being tested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49"/>
            <a:ext cx="8679543" cy="272538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order to fully cover your test environment, each access point should have a test assignment on a Komodo Eye</a:t>
            </a:r>
          </a:p>
          <a:p>
            <a:r>
              <a:rPr lang="en-US" dirty="0" smtClean="0"/>
              <a:t>When the Komodo Eyes perform the airspace scan, APs broadcasting a known SSID are added to the database</a:t>
            </a:r>
          </a:p>
          <a:p>
            <a:r>
              <a:rPr lang="en-US" dirty="0" smtClean="0"/>
              <a:t>Access Points on your network that don’t have a test are shown and marked by which Komodo Eyes can ’see’ them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" t="30017" r="-99" b="45518"/>
          <a:stretch/>
        </p:blipFill>
        <p:spPr>
          <a:xfrm>
            <a:off x="819641" y="4146550"/>
            <a:ext cx="7519551" cy="7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64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Airspace report – possible rogue </a:t>
            </a:r>
            <a:r>
              <a:rPr lang="en-US" sz="2400" dirty="0" err="1" smtClean="0"/>
              <a:t>ssid</a:t>
            </a:r>
            <a:r>
              <a:rPr lang="en-US" sz="2400" dirty="0" smtClean="0"/>
              <a:t> and access points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49"/>
            <a:ext cx="8679543" cy="27253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Any BSSID that the Komodo Eye can ’see’ is potentially within your network</a:t>
            </a:r>
          </a:p>
          <a:p>
            <a:r>
              <a:rPr lang="en-US" dirty="0" smtClean="0"/>
              <a:t>The rogue APs/SSIDs are those that have not previously been identified as within the network, or ‘known’</a:t>
            </a:r>
          </a:p>
          <a:p>
            <a:r>
              <a:rPr lang="en-US" dirty="0" smtClean="0"/>
              <a:t>If the SSID is known to be on a neighboring network, it can be ignored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39" y="4085777"/>
            <a:ext cx="7551057" cy="8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74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1"/>
            <a:ext cx="8679543" cy="130660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 create a custom report, select the building, SSID, and month, then a customizable graph with Latency and Performance data is generated</a:t>
            </a:r>
          </a:p>
          <a:p>
            <a:r>
              <a:rPr lang="en-US" dirty="0" smtClean="0"/>
              <a:t>Using the slider at the bottom, zoom in on a date range</a:t>
            </a:r>
          </a:p>
          <a:p>
            <a:r>
              <a:rPr lang="en-US" dirty="0" smtClean="0"/>
              <a:t>Compare before, after, and during events, network changes, or potential trends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75" y="2618436"/>
            <a:ext cx="5988050" cy="2360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6" y="2966092"/>
            <a:ext cx="1211068" cy="174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14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2354305"/>
            <a:ext cx="9144000" cy="0"/>
          </a:xfrm>
          <a:prstGeom prst="line">
            <a:avLst/>
          </a:prstGeom>
          <a:ln w="1143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343400" y="210413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3112" y="2768355"/>
            <a:ext cx="61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FAQ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7396" y="3181620"/>
            <a:ext cx="3729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</a:schemeClr>
                </a:solidFill>
              </a:rPr>
              <a:t>Common implementation and configuration issues addressed</a:t>
            </a:r>
          </a:p>
        </p:txBody>
      </p:sp>
    </p:spTree>
    <p:extLst>
      <p:ext uri="{BB962C8B-B14F-4D97-AF65-F5344CB8AC3E}">
        <p14:creationId xmlns:p14="http://schemas.microsoft.com/office/powerpoint/2010/main" val="419489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address vs. s/n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 address that registers with panel is WLAN radio</a:t>
            </a:r>
          </a:p>
          <a:p>
            <a:r>
              <a:rPr lang="en-US" dirty="0" smtClean="0"/>
              <a:t>MAC addresses increment across radios, Komodo MAC is one higher than printed LAN MAC</a:t>
            </a:r>
          </a:p>
          <a:p>
            <a:r>
              <a:rPr lang="en-US" dirty="0" smtClean="0"/>
              <a:t>Devices are not tracked by S/N in the panel </a:t>
            </a:r>
            <a:r>
              <a:rPr lang="mr-IN" dirty="0" smtClean="0"/>
              <a:t>–</a:t>
            </a:r>
            <a:r>
              <a:rPr lang="en-US" dirty="0" smtClean="0"/>
              <a:t> this is not currently in our road map, but has noted as a requested feature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5470303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 Device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test, a Komodo Eye needs:</a:t>
            </a:r>
          </a:p>
          <a:p>
            <a:pPr lvl="1"/>
            <a:r>
              <a:rPr lang="en-US" u="sng" dirty="0" smtClean="0"/>
              <a:t>Physical Test Location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Noting the building, floor, and room from which the device is testing will appropriately document and categorize test results </a:t>
            </a:r>
          </a:p>
          <a:p>
            <a:pPr lvl="1"/>
            <a:r>
              <a:rPr lang="en-US" u="sng" dirty="0" smtClean="0"/>
              <a:t>Target SSID(s)</a:t>
            </a:r>
            <a:r>
              <a:rPr lang="en-US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 One Eye can test up to three unique SSIDs per test cycle</a:t>
            </a:r>
            <a:endParaRPr lang="en-US" u="sng" dirty="0" smtClean="0"/>
          </a:p>
          <a:p>
            <a:pPr lvl="2"/>
            <a:r>
              <a:rPr lang="en-US" dirty="0" smtClean="0"/>
              <a:t>Hidden SSIDs are marked by a * - once registered, they will be listed by their SSID name</a:t>
            </a:r>
          </a:p>
          <a:p>
            <a:pPr lvl="1"/>
            <a:r>
              <a:rPr lang="en-US" u="sng" dirty="0" smtClean="0"/>
              <a:t>Target AP(s)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Komodo Eyes associate to the same AP (by radio MAC address) each test cycle</a:t>
            </a:r>
            <a:endParaRPr lang="en-US" u="sng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1005131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Noted lack of power outlets available at William Allen, DDS installation</a:t>
            </a:r>
          </a:p>
          <a:p>
            <a:r>
              <a:rPr lang="en-US" dirty="0" smtClean="0"/>
              <a:t>Boards require 5v </a:t>
            </a:r>
            <a:r>
              <a:rPr lang="mr-IN" dirty="0" smtClean="0"/>
              <a:t>–</a:t>
            </a:r>
            <a:r>
              <a:rPr lang="en-US" dirty="0" smtClean="0"/>
              <a:t> 2.1amp</a:t>
            </a:r>
          </a:p>
          <a:p>
            <a:r>
              <a:rPr lang="en-US" dirty="0" smtClean="0"/>
              <a:t>Laptop USB ports normally provide 5v - .5 amp, so we do not recommend plugging a Komodo Eye into a computer USB port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05804390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Strength workarounds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1"/>
            <a:ext cx="8679543" cy="132359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If few Ethernet ports are available, set backhaul on as many APs as possible from server closet</a:t>
            </a:r>
          </a:p>
          <a:p>
            <a:r>
              <a:rPr lang="en-US" dirty="0" smtClean="0"/>
              <a:t>Use Manual Assignment section from device configuration</a:t>
            </a:r>
          </a:p>
          <a:p>
            <a:r>
              <a:rPr lang="en-US" dirty="0" smtClean="0"/>
              <a:t>Upcoming feature: Intelligent Backhaul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51" y="2509923"/>
            <a:ext cx="8622792" cy="2338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90688" y="2935224"/>
            <a:ext cx="877824" cy="1527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606040" y="4553712"/>
            <a:ext cx="1078992" cy="18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99426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and AP Controller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a device is plugged into Ethernet, but </a:t>
            </a:r>
            <a:r>
              <a:rPr lang="en-US" u="sng" dirty="0" smtClean="0"/>
              <a:t>will not </a:t>
            </a:r>
            <a:r>
              <a:rPr lang="en-US" dirty="0" smtClean="0"/>
              <a:t>heart beat, it may be blocked by firewall </a:t>
            </a:r>
            <a:r>
              <a:rPr lang="mr-IN" dirty="0" smtClean="0"/>
              <a:t>–</a:t>
            </a:r>
            <a:r>
              <a:rPr lang="en-US" dirty="0" smtClean="0"/>
              <a:t> whitelist Komodo servers</a:t>
            </a:r>
          </a:p>
          <a:p>
            <a:pPr lvl="1"/>
            <a:r>
              <a:rPr lang="en-US" dirty="0" smtClean="0"/>
              <a:t>All outbound traffic for heartbeat is over 80/443</a:t>
            </a:r>
          </a:p>
          <a:p>
            <a:pPr lvl="1"/>
            <a:r>
              <a:rPr lang="en-US" dirty="0" smtClean="0"/>
              <a:t>Web1 69.168.91.35</a:t>
            </a:r>
          </a:p>
          <a:p>
            <a:pPr lvl="1"/>
            <a:r>
              <a:rPr lang="en-US" dirty="0" smtClean="0"/>
              <a:t>Web2 69.168.72.11</a:t>
            </a:r>
          </a:p>
          <a:p>
            <a:pPr lvl="1"/>
            <a:r>
              <a:rPr lang="en-US" dirty="0" smtClean="0"/>
              <a:t>Web3 69.168.91.36</a:t>
            </a:r>
          </a:p>
          <a:p>
            <a:pPr lvl="1"/>
            <a:r>
              <a:rPr lang="en-US" dirty="0" smtClean="0"/>
              <a:t>Web4 69.168.72.12</a:t>
            </a:r>
          </a:p>
          <a:p>
            <a:pPr lvl="1"/>
            <a:r>
              <a:rPr lang="en-US" dirty="0" smtClean="0"/>
              <a:t>Load Balancer 69.168.91.37</a:t>
            </a:r>
          </a:p>
          <a:p>
            <a:pPr lvl="1"/>
            <a:r>
              <a:rPr lang="en-US" dirty="0" smtClean="0"/>
              <a:t>Load Balancer 69.168.72.14</a:t>
            </a:r>
          </a:p>
          <a:p>
            <a:r>
              <a:rPr lang="en-US" dirty="0" smtClean="0"/>
              <a:t>Occasionally, packet filtering will delay or block heart beat from reaching Komodo servers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0522776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and AP controller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device is plugged into Ethernet, and </a:t>
            </a:r>
            <a:r>
              <a:rPr lang="en-US" u="sng" dirty="0"/>
              <a:t>will</a:t>
            </a:r>
            <a:r>
              <a:rPr lang="en-US" dirty="0"/>
              <a:t> heartbeat, but not associate with the AP, it may be blocked by the AP controller security policy</a:t>
            </a:r>
          </a:p>
          <a:p>
            <a:pPr lvl="1"/>
            <a:r>
              <a:rPr lang="en-US" dirty="0"/>
              <a:t>White list device’s WAN MAC address AND WLAN (Komodo) MAC </a:t>
            </a:r>
            <a:r>
              <a:rPr lang="en-US" dirty="0" smtClean="0"/>
              <a:t>address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57" y="3543700"/>
            <a:ext cx="4842256" cy="1192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0992" y="3749040"/>
            <a:ext cx="302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-100 </a:t>
            </a:r>
            <a:r>
              <a:rPr lang="en-US" dirty="0" err="1" smtClean="0">
                <a:solidFill>
                  <a:schemeClr val="accent6"/>
                </a:solidFill>
              </a:rPr>
              <a:t>dBm</a:t>
            </a:r>
            <a:r>
              <a:rPr lang="en-US" dirty="0" smtClean="0">
                <a:solidFill>
                  <a:schemeClr val="accent6"/>
                </a:solidFill>
              </a:rPr>
              <a:t> is error code for no association or authentication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44012044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NTP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1"/>
            <a:ext cx="5405991" cy="3770992"/>
          </a:xfrm>
        </p:spPr>
        <p:txBody>
          <a:bodyPr/>
          <a:lstStyle/>
          <a:p>
            <a:r>
              <a:rPr lang="en-US" dirty="0" smtClean="0"/>
              <a:t>At boot up, devices will send an NTP request for current time</a:t>
            </a:r>
          </a:p>
          <a:p>
            <a:r>
              <a:rPr lang="en-US" dirty="0" smtClean="0"/>
              <a:t>If NTP is blocked at firewall, performance graphs and ‘Ago’ column will be out of sync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574" y="356616"/>
            <a:ext cx="3188992" cy="44394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9180269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550" y="732986"/>
            <a:ext cx="4727051" cy="1657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975" y="2649871"/>
            <a:ext cx="64579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Cameron Francis</a:t>
            </a:r>
          </a:p>
          <a:p>
            <a:pPr algn="ctr"/>
            <a:endParaRPr lang="en-US" sz="15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VP Sales and Marketing </a:t>
            </a:r>
          </a:p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(801) 673-3133</a:t>
            </a:r>
          </a:p>
          <a:p>
            <a:pPr algn="ctr"/>
            <a:r>
              <a:rPr lang="en-US" sz="1200" b="1" u="sng" dirty="0">
                <a:hlinkClick r:id="rId3"/>
              </a:rPr>
              <a:t>cameron.francis@komo.do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11852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 Device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026415"/>
            <a:ext cx="8679543" cy="11423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Step 1: Location Assignment</a:t>
            </a:r>
          </a:p>
          <a:p>
            <a:pPr lvl="1"/>
            <a:r>
              <a:rPr lang="en-US" dirty="0" smtClean="0"/>
              <a:t>Only devices that are ’heart beating’ with the Komodo servers will be configurable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64" y="2221988"/>
            <a:ext cx="4445871" cy="22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0468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 device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00152"/>
            <a:ext cx="8679543" cy="15225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Step 2: SSID Assignment</a:t>
            </a:r>
          </a:p>
          <a:p>
            <a:pPr lvl="1"/>
            <a:r>
              <a:rPr lang="en-US" dirty="0" smtClean="0"/>
              <a:t>Select a pre-registered SSID or register a new SSID</a:t>
            </a:r>
          </a:p>
          <a:p>
            <a:pPr lvl="1"/>
            <a:r>
              <a:rPr lang="en-US" dirty="0" smtClean="0"/>
              <a:t>The wizard will select the </a:t>
            </a:r>
            <a:r>
              <a:rPr lang="en-US" u="sng" dirty="0" smtClean="0"/>
              <a:t>one</a:t>
            </a:r>
            <a:r>
              <a:rPr lang="en-US" dirty="0" smtClean="0"/>
              <a:t> closest AP and create the test assignment. See manual device configuration for further customization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38" y="2722713"/>
            <a:ext cx="3628898" cy="22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5936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 device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 Coverage Matrix</a:t>
            </a:r>
          </a:p>
          <a:p>
            <a:pPr lvl="1"/>
            <a:r>
              <a:rPr lang="en-US" dirty="0" smtClean="0"/>
              <a:t>The Eye targets specific APs for testing, but may ‘see’ others in the airspace. Step 3 shows you all APs that are not targeted in a test assignment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054788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device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Komodo Dashboard and Eyes have a ‘brain/drone’ relationship</a:t>
            </a:r>
          </a:p>
          <a:p>
            <a:r>
              <a:rPr lang="en-US" dirty="0" smtClean="0"/>
              <a:t>Anytime configuration changes are made in the panel, the Eye must sync before changes are written to disk</a:t>
            </a:r>
          </a:p>
          <a:p>
            <a:r>
              <a:rPr lang="en-US" dirty="0" smtClean="0"/>
              <a:t>Configuration changes are identified during heartbeat and </a:t>
            </a:r>
            <a:r>
              <a:rPr lang="en-US" u="sng" dirty="0" smtClean="0"/>
              <a:t>pushed</a:t>
            </a:r>
            <a:r>
              <a:rPr lang="en-US" dirty="0" smtClean="0"/>
              <a:t> to device</a:t>
            </a:r>
          </a:p>
          <a:p>
            <a:r>
              <a:rPr lang="en-US" dirty="0" smtClean="0"/>
              <a:t>Recommend waiting 2-3 minutes after configuration changes for device to sync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090248"/>
            <a:ext cx="9144000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257" y="4834220"/>
            <a:ext cx="309279" cy="309279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11902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Urban Pop">
  <a:themeElements>
    <a:clrScheme name="Custom 1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A4A4A4"/>
      </a:accent2>
      <a:accent3>
        <a:srgbClr val="ADCF7A"/>
      </a:accent3>
      <a:accent4>
        <a:srgbClr val="CCCCCC"/>
      </a:accent4>
      <a:accent5>
        <a:srgbClr val="76C81C"/>
      </a:accent5>
      <a:accent6>
        <a:srgbClr val="958B8B"/>
      </a:accent6>
      <a:hlink>
        <a:srgbClr val="76BE44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14890</TotalTime>
  <Words>2401</Words>
  <Application>Microsoft Macintosh PowerPoint</Application>
  <PresentationFormat>On-screen Show (16:9)</PresentationFormat>
  <Paragraphs>319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Calibri</vt:lpstr>
      <vt:lpstr>Gill Sans MT</vt:lpstr>
      <vt:lpstr>Mangal</vt:lpstr>
      <vt:lpstr>Wingdings 3</vt:lpstr>
      <vt:lpstr>Urban Pop</vt:lpstr>
      <vt:lpstr>Komodo systems</vt:lpstr>
      <vt:lpstr>Understanding and using the Komodo Dashboard</vt:lpstr>
      <vt:lpstr>Agenda</vt:lpstr>
      <vt:lpstr>PowerPoint Presentation</vt:lpstr>
      <vt:lpstr>Wizard Device Configuration</vt:lpstr>
      <vt:lpstr>Wizard Device Configuration</vt:lpstr>
      <vt:lpstr>Wizard device configuration</vt:lpstr>
      <vt:lpstr>Wizard device configuration</vt:lpstr>
      <vt:lpstr>Manual device configuration</vt:lpstr>
      <vt:lpstr>Manual Device configuration</vt:lpstr>
      <vt:lpstr>Manual device configuration</vt:lpstr>
      <vt:lpstr>Manual device configuration</vt:lpstr>
      <vt:lpstr>Manual device configuration</vt:lpstr>
      <vt:lpstr>Manual device configuration</vt:lpstr>
      <vt:lpstr>Manual device configuration</vt:lpstr>
      <vt:lpstr>Manual device configuration</vt:lpstr>
      <vt:lpstr>Device Pre-configuration</vt:lpstr>
      <vt:lpstr>LAN testing configuration</vt:lpstr>
      <vt:lpstr>PowerPoint Presentation</vt:lpstr>
      <vt:lpstr>Organizational Wi-Fi View</vt:lpstr>
      <vt:lpstr>Organizational Wi-Fi View</vt:lpstr>
      <vt:lpstr>Organizational Wi-Fi View</vt:lpstr>
      <vt:lpstr>Building card review</vt:lpstr>
      <vt:lpstr>PowerPoint Presentation</vt:lpstr>
      <vt:lpstr>SSID Wi-Fi View</vt:lpstr>
      <vt:lpstr>Komodo scorecard</vt:lpstr>
      <vt:lpstr>Room Wi-Fi View</vt:lpstr>
      <vt:lpstr>Room Wi-Fi View</vt:lpstr>
      <vt:lpstr>Test log review</vt:lpstr>
      <vt:lpstr>PowerPoint Presentation</vt:lpstr>
      <vt:lpstr>Problem Identification</vt:lpstr>
      <vt:lpstr>Problem Identification – Performance graph analysis</vt:lpstr>
      <vt:lpstr>Problem Identification – test by test review</vt:lpstr>
      <vt:lpstr>Problem identification - comparisons</vt:lpstr>
      <vt:lpstr>Problem identification - example</vt:lpstr>
      <vt:lpstr>Network upgrade validation</vt:lpstr>
      <vt:lpstr>PowerPoint Presentation</vt:lpstr>
      <vt:lpstr>Report Access</vt:lpstr>
      <vt:lpstr>Status report</vt:lpstr>
      <vt:lpstr>Daily summary report</vt:lpstr>
      <vt:lpstr>Weekly summary report</vt:lpstr>
      <vt:lpstr>Monthly summary report</vt:lpstr>
      <vt:lpstr>Building report</vt:lpstr>
      <vt:lpstr>Airspace report – Komodo eye test assignments</vt:lpstr>
      <vt:lpstr>Airspace report – access points not being tested</vt:lpstr>
      <vt:lpstr>Airspace report – possible rogue ssid and access points</vt:lpstr>
      <vt:lpstr>Custom report</vt:lpstr>
      <vt:lpstr>PowerPoint Presentation</vt:lpstr>
      <vt:lpstr>MAC address vs. s/n</vt:lpstr>
      <vt:lpstr>Power options</vt:lpstr>
      <vt:lpstr>Signal Strength workarounds</vt:lpstr>
      <vt:lpstr>Firewall and AP Controller Issues</vt:lpstr>
      <vt:lpstr>Firewall and AP controller issues</vt:lpstr>
      <vt:lpstr>Enable NTP protocol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 Sligting</dc:creator>
  <cp:lastModifiedBy>Brady Ashdown</cp:lastModifiedBy>
  <cp:revision>150</cp:revision>
  <dcterms:created xsi:type="dcterms:W3CDTF">2016-01-25T22:26:31Z</dcterms:created>
  <dcterms:modified xsi:type="dcterms:W3CDTF">2017-02-23T01:53:05Z</dcterms:modified>
</cp:coreProperties>
</file>